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1" r:id="rId34"/>
    <p:sldId id="292" r:id="rId35"/>
  </p:sldIdLst>
  <p:sldSz cx="18288000" cy="10287000"/>
  <p:notesSz cx="6858000" cy="9144000"/>
  <p:embeddedFontLst>
    <p:embeddedFont>
      <p:font typeface="Assistant" pitchFamily="2" charset="-79"/>
      <p:regular r:id="rId36"/>
    </p:embeddedFont>
    <p:embeddedFont>
      <p:font typeface="Assistant Bold" panose="020B0604020202020204" charset="-79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Halant Medium" panose="020B0604020202020204" charset="0"/>
      <p:regular r:id="rId44"/>
    </p:embeddedFont>
    <p:embeddedFont>
      <p:font typeface="HK Grotesk" panose="020B0604020202020204" charset="0"/>
      <p:regular r:id="rId45"/>
    </p:embeddedFont>
    <p:embeddedFont>
      <p:font typeface="HK Grotesk Bold" panose="020B0604020202020204" charset="0"/>
      <p:regular r:id="rId46"/>
    </p:embeddedFont>
    <p:embeddedFont>
      <p:font typeface="HK Grotesk Medium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41391"/>
            <a:ext cx="10724012" cy="6216909"/>
            <a:chOff x="0" y="0"/>
            <a:chExt cx="14298683" cy="8289213"/>
          </a:xfrm>
        </p:grpSpPr>
        <p:sp>
          <p:nvSpPr>
            <p:cNvPr id="3" name="TextBox 3"/>
            <p:cNvSpPr txBox="1"/>
            <p:nvPr/>
          </p:nvSpPr>
          <p:spPr>
            <a:xfrm>
              <a:off x="0" y="7239048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Geizka Rozilia Ruicosta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4298683" cy="657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3"/>
                </a:lnSpc>
              </a:pPr>
              <a:r>
                <a:rPr lang="en-US" sz="5511">
                  <a:solidFill>
                    <a:srgbClr val="000000"/>
                  </a:solidFill>
                  <a:latin typeface="HK Grotesk Bold"/>
                </a:rPr>
                <a:t>RANCANG BANGUN APLIKASI PENILAIAN ESAI SINGKAT BERBAHASA INDONESIA DAN INGGRIS MENGGUNAKAN METODE TEST-DRIVEN DEVELOPMENT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0529"/>
            <a:ext cx="7551865" cy="5768944"/>
          </a:xfrm>
          <a:custGeom>
            <a:avLst/>
            <a:gdLst/>
            <a:ahLst/>
            <a:cxnLst/>
            <a:rect l="l" t="t" r="r" b="b"/>
            <a:pathLst>
              <a:path w="7551865" h="5768944">
                <a:moveTo>
                  <a:pt x="0" y="0"/>
                </a:moveTo>
                <a:lnTo>
                  <a:pt x="7551865" y="0"/>
                </a:lnTo>
                <a:lnTo>
                  <a:pt x="7551865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Implementasi TDD Dilakukan?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585110"/>
            <a:ext cx="811530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Setelah mendapatkan kebutuhan fungsional, dapat diturunkan fungsi dan fitur yang perlu dikembangkan.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kemudian mengerjakan sebuah fungsi / fitur hingga selesai, sebelum pindah mengerjakan fungsi / fitur selanjutnya.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502" t="35086" r="2059" b="2739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2290" b="12290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8" y="1038225"/>
            <a:ext cx="9454622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Bagaimana menerapkan ML pada aplikasi web?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04678" y="4721869"/>
            <a:ext cx="3883010" cy="3693169"/>
            <a:chOff x="0" y="0"/>
            <a:chExt cx="5177346" cy="4924225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277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Backend JS menyiapkan masukkan pengguna dengan bentuk sesuai dengan yang diterima oleh model machine learning.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76290" y="4721869"/>
            <a:ext cx="3883010" cy="4536431"/>
            <a:chOff x="0" y="0"/>
            <a:chExt cx="5177346" cy="6048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5177346" cy="390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Dengan teknik “child process”, model ML dijalankan oleh backend JS dengan masukkan yang telah disesuaikan. Hasil penilaian model ML dikembalikan lagi pada backend JS.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856" y="6378657"/>
            <a:ext cx="5133213" cy="8229600"/>
          </a:xfrm>
          <a:custGeom>
            <a:avLst/>
            <a:gdLst/>
            <a:ahLst/>
            <a:cxnLst/>
            <a:rect l="l" t="t" r="r" b="b"/>
            <a:pathLst>
              <a:path w="5133213" h="8229600">
                <a:moveTo>
                  <a:pt x="0" y="0"/>
                </a:moveTo>
                <a:lnTo>
                  <a:pt x="5133213" y="0"/>
                </a:lnTo>
                <a:lnTo>
                  <a:pt x="51332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115300" cy="4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memastikan hasil penilaian tidak berubah?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2276" y="2801134"/>
            <a:ext cx="5349957" cy="5349957"/>
            <a:chOff x="0" y="0"/>
            <a:chExt cx="7133276" cy="71332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7133276" y="0"/>
                  </a:moveTo>
                  <a:lnTo>
                    <a:pt x="0" y="0"/>
                  </a:lnTo>
                  <a:lnTo>
                    <a:pt x="0" y="7133276"/>
                  </a:lnTo>
                  <a:lnTo>
                    <a:pt x="7133276" y="7133276"/>
                  </a:lnTo>
                  <a:lnTo>
                    <a:pt x="713327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408636" y="1529159"/>
              <a:ext cx="3105627" cy="1419314"/>
            </a:xfrm>
            <a:custGeom>
              <a:avLst/>
              <a:gdLst/>
              <a:ahLst/>
              <a:cxnLst/>
              <a:rect l="l" t="t" r="r" b="b"/>
              <a:pathLst>
                <a:path w="3105627" h="1419314">
                  <a:moveTo>
                    <a:pt x="0" y="0"/>
                  </a:moveTo>
                  <a:lnTo>
                    <a:pt x="3105628" y="0"/>
                  </a:lnTo>
                  <a:lnTo>
                    <a:pt x="3105628" y="1419314"/>
                  </a:lnTo>
                  <a:lnTo>
                    <a:pt x="0" y="141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00155" y="3107997"/>
              <a:ext cx="2122590" cy="91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6"/>
                </a:lnSpc>
                <a:spcBef>
                  <a:spcPct val="0"/>
                </a:spcBef>
              </a:pPr>
              <a:r>
                <a:rPr lang="en-US" sz="4522" dirty="0">
                  <a:solidFill>
                    <a:srgbClr val="000000"/>
                  </a:solidFill>
                  <a:latin typeface="HK Grotesk Bold"/>
                </a:rPr>
                <a:t>= 50%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163479"/>
            <a:ext cx="8115300" cy="209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melakukan uji coba skenario, memasukkan dua jawaban yang sama pada aplikasi terapan dan model ML secara langsung.</a:t>
            </a:r>
          </a:p>
          <a:p>
            <a:pPr>
              <a:lnSpc>
                <a:spcPts val="3359"/>
              </a:lnSpc>
            </a:pPr>
            <a:endParaRPr lang="en-US" sz="2399" spc="-23">
              <a:solidFill>
                <a:srgbClr val="000000"/>
              </a:solidFill>
              <a:latin typeface="Assistan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Hasil yang didapat harus sama secara persentase pada keduanya, karena menggunakan teks uji coba yang identik.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38043" y="1289352"/>
            <a:ext cx="5349957" cy="5349957"/>
            <a:chOff x="0" y="0"/>
            <a:chExt cx="7133276" cy="7133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0" y="0"/>
                  </a:moveTo>
                  <a:lnTo>
                    <a:pt x="7133276" y="0"/>
                  </a:lnTo>
                  <a:lnTo>
                    <a:pt x="7133276" y="7133276"/>
                  </a:lnTo>
                  <a:lnTo>
                    <a:pt x="0" y="7133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42888" y="1380168"/>
              <a:ext cx="1463435" cy="1695464"/>
            </a:xfrm>
            <a:custGeom>
              <a:avLst/>
              <a:gdLst/>
              <a:ahLst/>
              <a:cxnLst/>
              <a:rect l="l" t="t" r="r" b="b"/>
              <a:pathLst>
                <a:path w="1463435" h="1695464">
                  <a:moveTo>
                    <a:pt x="0" y="0"/>
                  </a:moveTo>
                  <a:lnTo>
                    <a:pt x="1463435" y="0"/>
                  </a:lnTo>
                  <a:lnTo>
                    <a:pt x="1463435" y="1695464"/>
                  </a:lnTo>
                  <a:lnTo>
                    <a:pt x="0" y="1695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857886" y="3360516"/>
              <a:ext cx="2433438" cy="93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5"/>
                </a:lnSpc>
                <a:spcBef>
                  <a:spcPct val="0"/>
                </a:spcBef>
              </a:pPr>
              <a:r>
                <a:rPr lang="en-US" sz="4589">
                  <a:solidFill>
                    <a:srgbClr val="000000"/>
                  </a:solidFill>
                  <a:latin typeface="HK Grotesk Bold"/>
                </a:rPr>
                <a:t>=2.5/5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7513117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Penggunaannya?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68087"/>
            <a:ext cx="3883010" cy="2428275"/>
            <a:chOff x="0" y="0"/>
            <a:chExt cx="5177346" cy="3237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Node.js dengan versi minimal 16.16.0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JS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00337" y="4068087"/>
            <a:ext cx="3883010" cy="2428275"/>
            <a:chOff x="0" y="0"/>
            <a:chExt cx="5177346" cy="32377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Python dengan versi minimal 3.11.5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69122" y="4068087"/>
            <a:ext cx="4977748" cy="2428275"/>
            <a:chOff x="0" y="0"/>
            <a:chExt cx="6636998" cy="323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Install semua dependency Node.js dan Python yang diperlukan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Dependency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830025"/>
            <a:ext cx="3883010" cy="2428275"/>
            <a:chOff x="0" y="0"/>
            <a:chExt cx="5177346" cy="323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Gunakan aplikasi dengan menilai jawaban berupa teks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TXT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00337" y="6830025"/>
            <a:ext cx="3883010" cy="2428275"/>
            <a:chOff x="0" y="0"/>
            <a:chExt cx="5177346" cy="323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Nilai banyak jawaban dengan menggunakan file CSV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CSV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69122" y="6830025"/>
            <a:ext cx="4977748" cy="2428275"/>
            <a:chOff x="0" y="0"/>
            <a:chExt cx="6636998" cy="323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Ekspor hasil penilaian CSV menjadi PDF untuk keperluan pribadi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PDF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3456715"/>
            <a:ext cx="10909700" cy="3373570"/>
            <a:chOff x="0" y="0"/>
            <a:chExt cx="14546267" cy="4498093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291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"A little more heaven, and a little less hell. Maybe I can pull that off everyday.</a:t>
              </a:r>
              <a:r>
                <a:rPr lang="en-US" sz="4900">
                  <a:solidFill>
                    <a:srgbClr val="FFFFFF"/>
                  </a:solidFill>
                  <a:latin typeface="HK Grotesk"/>
                </a:rPr>
                <a:t>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3742743"/>
              <a:ext cx="11291623" cy="75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-Dr. Jordan B. Peterson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731F7D"/>
                </a:solidFill>
                <a:latin typeface="HK Grotesk Medium"/>
              </a:rPr>
              <a:t>Details in Slideshow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1322" y="2131113"/>
            <a:ext cx="4985355" cy="6024773"/>
          </a:xfrm>
          <a:custGeom>
            <a:avLst/>
            <a:gdLst/>
            <a:ahLst/>
            <a:cxnLst/>
            <a:rect l="l" t="t" r="r" b="b"/>
            <a:pathLst>
              <a:path w="4985355" h="6024773">
                <a:moveTo>
                  <a:pt x="0" y="0"/>
                </a:moveTo>
                <a:lnTo>
                  <a:pt x="4985356" y="0"/>
                </a:lnTo>
                <a:lnTo>
                  <a:pt x="4985356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22903" y="1820545"/>
            <a:ext cx="4956857" cy="1578851"/>
          </a:xfrm>
          <a:custGeom>
            <a:avLst/>
            <a:gdLst/>
            <a:ahLst/>
            <a:cxnLst/>
            <a:rect l="l" t="t" r="r" b="b"/>
            <a:pathLst>
              <a:path w="4956857" h="1578851">
                <a:moveTo>
                  <a:pt x="0" y="0"/>
                </a:moveTo>
                <a:lnTo>
                  <a:pt x="4956857" y="0"/>
                </a:lnTo>
                <a:lnTo>
                  <a:pt x="4956857" y="1578851"/>
                </a:lnTo>
                <a:lnTo>
                  <a:pt x="0" y="1578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2903" y="3397788"/>
            <a:ext cx="4956857" cy="1771960"/>
          </a:xfrm>
          <a:custGeom>
            <a:avLst/>
            <a:gdLst/>
            <a:ahLst/>
            <a:cxnLst/>
            <a:rect l="l" t="t" r="r" b="b"/>
            <a:pathLst>
              <a:path w="4956857" h="1771960">
                <a:moveTo>
                  <a:pt x="0" y="0"/>
                </a:moveTo>
                <a:lnTo>
                  <a:pt x="4956857" y="0"/>
                </a:lnTo>
                <a:lnTo>
                  <a:pt x="4956857" y="1771960"/>
                </a:lnTo>
                <a:lnTo>
                  <a:pt x="0" y="1771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760" y="5961593"/>
            <a:ext cx="4579540" cy="1299252"/>
          </a:xfrm>
          <a:custGeom>
            <a:avLst/>
            <a:gdLst/>
            <a:ahLst/>
            <a:cxnLst/>
            <a:rect l="l" t="t" r="r" b="b"/>
            <a:pathLst>
              <a:path w="4579540" h="1299252">
                <a:moveTo>
                  <a:pt x="0" y="0"/>
                </a:moveTo>
                <a:lnTo>
                  <a:pt x="4579540" y="0"/>
                </a:lnTo>
                <a:lnTo>
                  <a:pt x="4579540" y="1299252"/>
                </a:lnTo>
                <a:lnTo>
                  <a:pt x="0" y="129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11410" y="7241543"/>
            <a:ext cx="4547890" cy="1994706"/>
          </a:xfrm>
          <a:custGeom>
            <a:avLst/>
            <a:gdLst/>
            <a:ahLst/>
            <a:cxnLst/>
            <a:rect l="l" t="t" r="r" b="b"/>
            <a:pathLst>
              <a:path w="4547890" h="1994706">
                <a:moveTo>
                  <a:pt x="0" y="0"/>
                </a:moveTo>
                <a:lnTo>
                  <a:pt x="4547890" y="0"/>
                </a:lnTo>
                <a:lnTo>
                  <a:pt x="4547890" y="1994707"/>
                </a:lnTo>
                <a:lnTo>
                  <a:pt x="0" y="199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1" b="-197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Model ML yang Digunakan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19967"/>
            <a:ext cx="669420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menerapkan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 model machine learning yang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telah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dibangun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memeriksa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kemiripan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jawaban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berbahasa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Indonesia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Inggris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Kedua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model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tersebut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disatukan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Easysay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2903" y="933450"/>
            <a:ext cx="55471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Model Indonesia: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79760" y="5074498"/>
            <a:ext cx="461119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Model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Inggris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1410" y="1919039"/>
            <a:ext cx="3922261" cy="13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Menerima masukkan dari pengguna melalui command shell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9760" y="3726916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Skor merupakan skala dari 0 ~ 100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57499" y="6366930"/>
            <a:ext cx="3922261" cy="431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Membaca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dokumen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csv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7499" y="7775532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Menyimpan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penilaian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format JSON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5051" y="2112743"/>
            <a:ext cx="4517899" cy="6061514"/>
          </a:xfrm>
          <a:custGeom>
            <a:avLst/>
            <a:gdLst/>
            <a:ahLst/>
            <a:cxnLst/>
            <a:rect l="l" t="t" r="r" b="b"/>
            <a:pathLst>
              <a:path w="4517899" h="6061514">
                <a:moveTo>
                  <a:pt x="0" y="0"/>
                </a:moveTo>
                <a:lnTo>
                  <a:pt x="4517898" y="0"/>
                </a:lnTo>
                <a:lnTo>
                  <a:pt x="4517898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Integrasi Aplikasi dan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067" y="1028700"/>
            <a:ext cx="6411867" cy="8229600"/>
          </a:xfrm>
          <a:custGeom>
            <a:avLst/>
            <a:gdLst/>
            <a:ahLst/>
            <a:cxnLst/>
            <a:rect l="l" t="t" r="r" b="b"/>
            <a:pathLst>
              <a:path w="6411867" h="8229600">
                <a:moveTo>
                  <a:pt x="0" y="0"/>
                </a:moveTo>
                <a:lnTo>
                  <a:pt x="6411866" y="0"/>
                </a:lnTo>
                <a:lnTo>
                  <a:pt x="64118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 TDD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Thank You in Advance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3703" y="4541740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Ilham Firman Ashari, S.Kom., M.T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3703" y="7026978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Eko Dwi Nugroho, S.Kom., M.Cs.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694" y="4541740"/>
            <a:ext cx="4774589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Mugi Praseptiawan, S.T., M.Kom</a:t>
            </a:r>
          </a:p>
        </p:txBody>
      </p:sp>
      <p:sp>
        <p:nvSpPr>
          <p:cNvPr id="7" name="Freeform 7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00694" y="7026978"/>
            <a:ext cx="4774589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Miranti Verdiana, S.Si., M.Si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2616" y="2744486"/>
            <a:ext cx="10442767" cy="4798028"/>
          </a:xfrm>
          <a:custGeom>
            <a:avLst/>
            <a:gdLst/>
            <a:ahLst/>
            <a:cxnLst/>
            <a:rect l="l" t="t" r="r" b="b"/>
            <a:pathLst>
              <a:path w="10442767" h="4798028">
                <a:moveTo>
                  <a:pt x="0" y="0"/>
                </a:moveTo>
                <a:lnTo>
                  <a:pt x="10442768" y="0"/>
                </a:lnTo>
                <a:lnTo>
                  <a:pt x="10442768" y="4798028"/>
                </a:lnTo>
                <a:lnTo>
                  <a:pt x="0" y="479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Narasumber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4564" y="3965829"/>
            <a:ext cx="10438872" cy="2355341"/>
          </a:xfrm>
          <a:custGeom>
            <a:avLst/>
            <a:gdLst/>
            <a:ahLst/>
            <a:cxnLst/>
            <a:rect l="l" t="t" r="r" b="b"/>
            <a:pathLst>
              <a:path w="10438872" h="2355341">
                <a:moveTo>
                  <a:pt x="0" y="0"/>
                </a:moveTo>
                <a:lnTo>
                  <a:pt x="10438872" y="0"/>
                </a:lnTo>
                <a:lnTo>
                  <a:pt x="10438872" y="2355342"/>
                </a:lnTo>
                <a:lnTo>
                  <a:pt x="0" y="235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666300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Kebutuhan Non-Fungsional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9422" y="1210404"/>
            <a:ext cx="7129155" cy="7866192"/>
          </a:xfrm>
          <a:custGeom>
            <a:avLst/>
            <a:gdLst/>
            <a:ahLst/>
            <a:cxnLst/>
            <a:rect l="l" t="t" r="r" b="b"/>
            <a:pathLst>
              <a:path w="7129155" h="7866192">
                <a:moveTo>
                  <a:pt x="0" y="0"/>
                </a:moveTo>
                <a:lnTo>
                  <a:pt x="7129156" y="0"/>
                </a:lnTo>
                <a:lnTo>
                  <a:pt x="7129156" y="7866192"/>
                </a:lnTo>
                <a:lnTo>
                  <a:pt x="0" y="786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 Case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3516" y="0"/>
            <a:ext cx="7740967" cy="10287000"/>
          </a:xfrm>
          <a:custGeom>
            <a:avLst/>
            <a:gdLst/>
            <a:ahLst/>
            <a:cxnLst/>
            <a:rect l="l" t="t" r="r" b="b"/>
            <a:pathLst>
              <a:path w="7740967" h="10287000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Activity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6314" y="1226476"/>
            <a:ext cx="10500780" cy="3831864"/>
          </a:xfrm>
          <a:custGeom>
            <a:avLst/>
            <a:gdLst/>
            <a:ahLst/>
            <a:cxnLst/>
            <a:rect l="l" t="t" r="r" b="b"/>
            <a:pathLst>
              <a:path w="10500780" h="3831864">
                <a:moveTo>
                  <a:pt x="0" y="0"/>
                </a:moveTo>
                <a:lnTo>
                  <a:pt x="10500780" y="0"/>
                </a:lnTo>
                <a:lnTo>
                  <a:pt x="10500780" y="3831864"/>
                </a:lnTo>
                <a:lnTo>
                  <a:pt x="0" y="38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994963"/>
            <a:ext cx="8115300" cy="1226169"/>
          </a:xfrm>
          <a:custGeom>
            <a:avLst/>
            <a:gdLst/>
            <a:ahLst/>
            <a:cxnLst/>
            <a:rect l="l" t="t" r="r" b="b"/>
            <a:pathLst>
              <a:path w="8115300" h="1226169">
                <a:moveTo>
                  <a:pt x="0" y="0"/>
                </a:moveTo>
                <a:lnTo>
                  <a:pt x="8115300" y="0"/>
                </a:lnTo>
                <a:lnTo>
                  <a:pt x="8115300" y="1226169"/>
                </a:lnTo>
                <a:lnTo>
                  <a:pt x="0" y="1226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57390" y="5994963"/>
            <a:ext cx="5976110" cy="3263337"/>
          </a:xfrm>
          <a:custGeom>
            <a:avLst/>
            <a:gdLst/>
            <a:ahLst/>
            <a:cxnLst/>
            <a:rect l="l" t="t" r="r" b="b"/>
            <a:pathLst>
              <a:path w="5976110" h="3263337">
                <a:moveTo>
                  <a:pt x="0" y="0"/>
                </a:moveTo>
                <a:lnTo>
                  <a:pt x="5976110" y="0"/>
                </a:lnTo>
                <a:lnTo>
                  <a:pt x="5976110" y="3263337"/>
                </a:lnTo>
                <a:lnTo>
                  <a:pt x="0" y="32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6558" y="5203119"/>
            <a:ext cx="62430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5886" y="5203119"/>
            <a:ext cx="420171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6558" y="7364007"/>
            <a:ext cx="65478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1.128299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22%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3138" y="1182751"/>
            <a:ext cx="10504620" cy="2465182"/>
          </a:xfrm>
          <a:custGeom>
            <a:avLst/>
            <a:gdLst/>
            <a:ahLst/>
            <a:cxnLst/>
            <a:rect l="l" t="t" r="r" b="b"/>
            <a:pathLst>
              <a:path w="10504620" h="2465182">
                <a:moveTo>
                  <a:pt x="0" y="0"/>
                </a:moveTo>
                <a:lnTo>
                  <a:pt x="10504621" y="0"/>
                </a:lnTo>
                <a:lnTo>
                  <a:pt x="10504621" y="2465182"/>
                </a:lnTo>
                <a:lnTo>
                  <a:pt x="0" y="24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004793"/>
            <a:ext cx="8115300" cy="2489650"/>
          </a:xfrm>
          <a:custGeom>
            <a:avLst/>
            <a:gdLst/>
            <a:ahLst/>
            <a:cxnLst/>
            <a:rect l="l" t="t" r="r" b="b"/>
            <a:pathLst>
              <a:path w="8115300" h="2489650">
                <a:moveTo>
                  <a:pt x="0" y="0"/>
                </a:moveTo>
                <a:lnTo>
                  <a:pt x="8115300" y="0"/>
                </a:lnTo>
                <a:lnTo>
                  <a:pt x="8115300" y="2489649"/>
                </a:lnTo>
                <a:lnTo>
                  <a:pt x="0" y="248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4538" y="5004793"/>
            <a:ext cx="7014762" cy="4253507"/>
          </a:xfrm>
          <a:custGeom>
            <a:avLst/>
            <a:gdLst/>
            <a:ahLst/>
            <a:cxnLst/>
            <a:rect l="l" t="t" r="r" b="b"/>
            <a:pathLst>
              <a:path w="7014762" h="4253507">
                <a:moveTo>
                  <a:pt x="0" y="0"/>
                </a:moveTo>
                <a:lnTo>
                  <a:pt x="7014762" y="0"/>
                </a:lnTo>
                <a:lnTo>
                  <a:pt x="7014762" y="4253507"/>
                </a:lnTo>
                <a:lnTo>
                  <a:pt x="0" y="425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Scenario Testing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1" y="4002830"/>
            <a:ext cx="56769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9038" y="4002830"/>
            <a:ext cx="35857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731F7D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731F7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19409"/>
            <a:ext cx="7146973" cy="5938891"/>
          </a:xfrm>
          <a:custGeom>
            <a:avLst/>
            <a:gdLst/>
            <a:ahLst/>
            <a:cxnLst/>
            <a:rect l="l" t="t" r="r" b="b"/>
            <a:pathLst>
              <a:path w="7146973" h="5938891">
                <a:moveTo>
                  <a:pt x="0" y="0"/>
                </a:moveTo>
                <a:lnTo>
                  <a:pt x="7146973" y="0"/>
                </a:lnTo>
                <a:lnTo>
                  <a:pt x="7146973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3522" y="1011985"/>
            <a:ext cx="7985778" cy="3245104"/>
          </a:xfrm>
          <a:custGeom>
            <a:avLst/>
            <a:gdLst/>
            <a:ahLst/>
            <a:cxnLst/>
            <a:rect l="l" t="t" r="r" b="b"/>
            <a:pathLst>
              <a:path w="7985778" h="3245104">
                <a:moveTo>
                  <a:pt x="0" y="0"/>
                </a:moveTo>
                <a:lnTo>
                  <a:pt x="7985778" y="0"/>
                </a:lnTo>
                <a:lnTo>
                  <a:pt x="7985778" y="3245104"/>
                </a:lnTo>
                <a:lnTo>
                  <a:pt x="0" y="324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522" y="4625319"/>
            <a:ext cx="6016858" cy="4632981"/>
          </a:xfrm>
          <a:custGeom>
            <a:avLst/>
            <a:gdLst/>
            <a:ahLst/>
            <a:cxnLst/>
            <a:rect l="l" t="t" r="r" b="b"/>
            <a:pathLst>
              <a:path w="6016858" h="4632981">
                <a:moveTo>
                  <a:pt x="0" y="0"/>
                </a:moveTo>
                <a:lnTo>
                  <a:pt x="6016858" y="0"/>
                </a:lnTo>
                <a:lnTo>
                  <a:pt x="6016858" y="4632981"/>
                </a:lnTo>
                <a:lnTo>
                  <a:pt x="0" y="463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8075" y="1028700"/>
            <a:ext cx="9051225" cy="5316575"/>
          </a:xfrm>
          <a:custGeom>
            <a:avLst/>
            <a:gdLst/>
            <a:ahLst/>
            <a:cxnLst/>
            <a:rect l="l" t="t" r="r" b="b"/>
            <a:pathLst>
              <a:path w="9051225" h="5316575">
                <a:moveTo>
                  <a:pt x="0" y="0"/>
                </a:moveTo>
                <a:lnTo>
                  <a:pt x="9051225" y="0"/>
                </a:lnTo>
                <a:lnTo>
                  <a:pt x="9051225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88125"/>
            <a:ext cx="655865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Integration Testing ini dilakukan dengan mengakses API  terkait dan menyediakan masukkan yang diperlukan untuk API tersebut. Kemudian, API akan mengirim respons berupa hasil yang terkait.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4478" y="1028700"/>
            <a:ext cx="9324822" cy="5832094"/>
          </a:xfrm>
          <a:custGeom>
            <a:avLst/>
            <a:gdLst/>
            <a:ahLst/>
            <a:cxnLst/>
            <a:rect l="l" t="t" r="r" b="b"/>
            <a:pathLst>
              <a:path w="9324822" h="5832094">
                <a:moveTo>
                  <a:pt x="0" y="0"/>
                </a:moveTo>
                <a:lnTo>
                  <a:pt x="9324822" y="0"/>
                </a:lnTo>
                <a:lnTo>
                  <a:pt x="9324822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6159883"/>
          </a:xfrm>
          <a:custGeom>
            <a:avLst/>
            <a:gdLst/>
            <a:ahLst/>
            <a:cxnLst/>
            <a:rect l="l" t="t" r="r" b="b"/>
            <a:pathLst>
              <a:path w="11476131" h="6159883">
                <a:moveTo>
                  <a:pt x="0" y="0"/>
                </a:moveTo>
                <a:lnTo>
                  <a:pt x="11476131" y="0"/>
                </a:lnTo>
                <a:lnTo>
                  <a:pt x="11476131" y="6159883"/>
                </a:lnTo>
                <a:lnTo>
                  <a:pt x="0" y="615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786370"/>
            <a:ext cx="984287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Uji coba untuk pengecekan banyak file. Hanya memerlukan 1 masukkan pada saat mengirim POST request ke API terkait.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821666"/>
            <a:ext cx="8934485" cy="6436634"/>
            <a:chOff x="0" y="0"/>
            <a:chExt cx="11912647" cy="858217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Terlalu banyak murid, tidak banyak guru.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15.71% Populasi di Indonesia adalah anak dibawah umur 10 tahun. Jumlah pelajar akan semakin banyak.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5369811"/>
          </a:xfrm>
          <a:custGeom>
            <a:avLst/>
            <a:gdLst/>
            <a:ahLst/>
            <a:cxnLst/>
            <a:rect l="l" t="t" r="r" b="b"/>
            <a:pathLst>
              <a:path w="11476131" h="5369811">
                <a:moveTo>
                  <a:pt x="0" y="0"/>
                </a:moveTo>
                <a:lnTo>
                  <a:pt x="11476131" y="0"/>
                </a:lnTo>
                <a:lnTo>
                  <a:pt x="11476131" y="5369811"/>
                </a:lnTo>
                <a:lnTo>
                  <a:pt x="0" y="536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4096171"/>
            <a:ext cx="105654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Hasil System Usability Scale (SUS)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12319" y="1112997"/>
            <a:ext cx="8446981" cy="8145303"/>
          </a:xfrm>
          <a:custGeom>
            <a:avLst/>
            <a:gdLst/>
            <a:ahLst/>
            <a:cxnLst/>
            <a:rect l="l" t="t" r="r" b="b"/>
            <a:pathLst>
              <a:path w="8446981" h="8145303">
                <a:moveTo>
                  <a:pt x="0" y="0"/>
                </a:moveTo>
                <a:lnTo>
                  <a:pt x="8446981" y="0"/>
                </a:lnTo>
                <a:lnTo>
                  <a:pt x="8446981" y="8145303"/>
                </a:lnTo>
                <a:lnTo>
                  <a:pt x="0" y="814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179809"/>
            <a:ext cx="7783619" cy="3051292"/>
          </a:xfrm>
          <a:custGeom>
            <a:avLst/>
            <a:gdLst/>
            <a:ahLst/>
            <a:cxnLst/>
            <a:rect l="l" t="t" r="r" b="b"/>
            <a:pathLst>
              <a:path w="7783619" h="3051292">
                <a:moveTo>
                  <a:pt x="0" y="0"/>
                </a:moveTo>
                <a:lnTo>
                  <a:pt x="7783619" y="0"/>
                </a:lnTo>
                <a:lnTo>
                  <a:pt x="7783619" y="3051292"/>
                </a:lnTo>
                <a:lnTo>
                  <a:pt x="0" y="3051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7243726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Narasumber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8154"/>
            <a:ext cx="778361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SUS dilakukan secara daring.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Narasumber diberikan aplikasi yang telah diluncurkan, kemudian setelah berhasil melakukan penilaian, narasumber akan diminta memberikan tanggapannya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4203" y="1028700"/>
            <a:ext cx="11485097" cy="5582291"/>
          </a:xfrm>
          <a:custGeom>
            <a:avLst/>
            <a:gdLst/>
            <a:ahLst/>
            <a:cxnLst/>
            <a:rect l="l" t="t" r="r" b="b"/>
            <a:pathLst>
              <a:path w="11485097" h="5582291">
                <a:moveTo>
                  <a:pt x="0" y="0"/>
                </a:moveTo>
                <a:lnTo>
                  <a:pt x="11485097" y="0"/>
                </a:lnTo>
                <a:lnTo>
                  <a:pt x="11485097" y="5582291"/>
                </a:lnTo>
                <a:lnTo>
                  <a:pt x="0" y="558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745503" cy="355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Tabel Kuesioner SUS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76659"/>
            <a:ext cx="6019800" cy="108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9 -&gt; Pertanyaan positif dengan skor paling rendah</a:t>
            </a:r>
          </a:p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10-&gt; Pertanyaan negatif dengan skor paling tinggi</a:t>
            </a:r>
          </a:p>
          <a:p>
            <a:pPr>
              <a:lnSpc>
                <a:spcPts val="2856"/>
              </a:lnSpc>
              <a:spcBef>
                <a:spcPct val="0"/>
              </a:spcBef>
            </a:pPr>
            <a:r>
              <a:rPr lang="en-US" sz="2040" spc="-20">
                <a:solidFill>
                  <a:srgbClr val="FFFFFF"/>
                </a:solidFill>
                <a:latin typeface="Assistant Bold"/>
              </a:rPr>
              <a:t>Hasil SUS = 81.875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731F7D"/>
                </a:solidFill>
                <a:latin typeface="HK Grotesk Medium"/>
              </a:rPr>
              <a:t>shercosta.github.io/Shercosta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1686409" y="-1406791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4" y="0"/>
                </a:lnTo>
                <a:lnTo>
                  <a:pt x="6575294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5843542" y="-502675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5528203" y="7053930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002008"/>
            <a:ext cx="8934485" cy="5256292"/>
            <a:chOff x="0" y="0"/>
            <a:chExt cx="11912647" cy="700838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Soal Esai sudah pasti digunakan.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79594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Esai merupakan teknik evaluasi rinci pelajar terhadap suatu topik pertanyaan.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6103249" y="7586609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7068957" y="229499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9029278" y="-158524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465311"/>
            <a:ext cx="8934485" cy="6792989"/>
            <a:chOff x="0" y="0"/>
            <a:chExt cx="11912647" cy="905731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Banyak jawaban esai, sedikit pengoreksi.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14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Selama ini, jawaban esai memakan waktu lama untuk dievaluasi oleh pengajar karena seorang pengajar perlu mengevaluasi banyak jawaban.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861043"/>
            <a:ext cx="10237362" cy="3397257"/>
            <a:chOff x="0" y="0"/>
            <a:chExt cx="13649816" cy="4529676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</a:rPr>
                <a:t>Aplikasi penilai esai otomatis!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4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"/>
                </a:rPr>
                <a:t>Apa solusi yang ditawarkan?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85787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Rumusan Masalah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2164773"/>
            <a:ext cx="3787282" cy="3176760"/>
            <a:chOff x="0" y="0"/>
            <a:chExt cx="5049709" cy="42356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Test-Driven Development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implementasi aplikasi penilaian esai singkat menggunakan metode TDD dapat dilakukan?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76041" y="2164773"/>
            <a:ext cx="3787282" cy="3949750"/>
            <a:chOff x="0" y="0"/>
            <a:chExt cx="5049709" cy="5266334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Kepastian Penilaian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8"/>
              <a:ext cx="5049709" cy="305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memastikan hasil penilaian pada aplikasi sama dengan penilaian pada pada model machine learning berdasarkan skor yang dihasilkan?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733800" y="6114523"/>
            <a:ext cx="3787282" cy="1699301"/>
            <a:chOff x="0" y="0"/>
            <a:chExt cx="5049709" cy="22657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Penggunaan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71937"/>
              <a:ext cx="5049709" cy="993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aplikasi penilaian esai singkat dapat digunakan?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02909" y="2164773"/>
            <a:ext cx="3787282" cy="3176760"/>
            <a:chOff x="0" y="0"/>
            <a:chExt cx="5049709" cy="42356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Penerapan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menerapkan pre-trained machine learning model untuk menilai esai singkat pada sebuah aplikasi?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4809" y="7467303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8" y="0"/>
                </a:lnTo>
                <a:lnTo>
                  <a:pt x="2729128" y="2585850"/>
                </a:lnTo>
                <a:lnTo>
                  <a:pt x="0" y="25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971808" y="1866869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0" y="0"/>
                </a:lnTo>
                <a:lnTo>
                  <a:pt x="9901400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45862" y="3526949"/>
            <a:ext cx="7867799" cy="5492087"/>
          </a:xfrm>
          <a:custGeom>
            <a:avLst/>
            <a:gdLst/>
            <a:ahLst/>
            <a:cxnLst/>
            <a:rect l="l" t="t" r="r" b="b"/>
            <a:pathLst>
              <a:path w="7867799" h="5492087">
                <a:moveTo>
                  <a:pt x="0" y="0"/>
                </a:moveTo>
                <a:lnTo>
                  <a:pt x="7867799" y="0"/>
                </a:lnTo>
                <a:lnTo>
                  <a:pt x="7867799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User Story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258403"/>
            <a:ext cx="453071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Setelah melakukan wawancara pada 10 narasumber yang berprofesi sebagai guru/dosen, berikut adalah hasil dari User Story mereka: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0171" y="1719144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3368513" y="3260805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8586965" y="-515033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3" y="0"/>
                </a:lnTo>
                <a:lnTo>
                  <a:pt x="1517793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3235" y="4687559"/>
            <a:ext cx="10466065" cy="4570741"/>
          </a:xfrm>
          <a:custGeom>
            <a:avLst/>
            <a:gdLst/>
            <a:ahLst/>
            <a:cxnLst/>
            <a:rect l="l" t="t" r="r" b="b"/>
            <a:pathLst>
              <a:path w="10466065" h="4570741">
                <a:moveTo>
                  <a:pt x="0" y="0"/>
                </a:moveTo>
                <a:lnTo>
                  <a:pt x="10466065" y="0"/>
                </a:lnTo>
                <a:lnTo>
                  <a:pt x="10466065" y="4570741"/>
                </a:lnTo>
                <a:lnTo>
                  <a:pt x="0" y="4570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Kebutuhan Fungsional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469218"/>
            <a:ext cx="4530710" cy="12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Berdasarkan User Story tersebut, berikut adalah kebutuhan fungsional yang didapat: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728</Words>
  <Application>Microsoft Office PowerPoint</Application>
  <PresentationFormat>Custom</PresentationFormat>
  <Paragraphs>101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HK Grotesk</vt:lpstr>
      <vt:lpstr>Calibri</vt:lpstr>
      <vt:lpstr>HK Grotesk Bold</vt:lpstr>
      <vt:lpstr>Assistant</vt:lpstr>
      <vt:lpstr>Canva Sans</vt:lpstr>
      <vt:lpstr>Assistant Bold</vt:lpstr>
      <vt:lpstr>Halant Medium</vt:lpstr>
      <vt:lpstr>Arial</vt:lpstr>
      <vt:lpstr>Canva Sans Bold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APLIKASI PENILAIAN ESAI SINGKAT BERBAHASA INDONESIA DAN INGGRIS MENGGUNAKAN METODE TEST-DRIVEN DEVELOPMENT</dc:title>
  <cp:lastModifiedBy>Geizka Ruicosta</cp:lastModifiedBy>
  <cp:revision>2</cp:revision>
  <dcterms:created xsi:type="dcterms:W3CDTF">2006-08-16T00:00:00Z</dcterms:created>
  <dcterms:modified xsi:type="dcterms:W3CDTF">2023-12-03T15:45:10Z</dcterms:modified>
  <dc:identifier>DAF1pdVi7Jo</dc:identifier>
</cp:coreProperties>
</file>